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3"/>
  </p:sldMasterIdLst>
  <p:notesMasterIdLst>
    <p:notesMasterId r:id="rId5"/>
  </p:notesMasterIdLst>
  <p:sldIdLst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elliet" initials="" lastIdx="27" clrIdx="0"/>
  <p:cmAuthor id="1" name="Ramona Gault" initials="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18" autoAdjust="0"/>
    <p:restoredTop sz="94719" autoAdjust="0"/>
  </p:normalViewPr>
  <p:slideViewPr>
    <p:cSldViewPr snapToGrid="0">
      <p:cViewPr>
        <p:scale>
          <a:sx n="125" d="100"/>
          <a:sy n="125" d="100"/>
        </p:scale>
        <p:origin x="-654" y="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70" d="100"/>
          <a:sy n="70" d="100"/>
        </p:scale>
        <p:origin x="-2196" y="64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DC097B-3EDE-49EB-A314-6C8607AECA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87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49E990-A9AD-4816-991C-2D5F78CAB3D2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</p:spPr>
        <p:txBody>
          <a:bodyPr/>
          <a:lstStyle/>
          <a:p>
            <a:pPr marL="109538" indent="-109538"/>
            <a:r>
              <a:rPr lang="en-US" b="1"/>
              <a:t>Before you begin:</a:t>
            </a:r>
          </a:p>
          <a:p>
            <a:pPr marL="109538" indent="-109538"/>
            <a:r>
              <a:rPr lang="en-US"/>
              <a:t>This course is the fifth in a series on e-mail management and storage in Outlook. The online training courses “Manage your mailbox II: Understand your choices for storing,” “Manage your mailbox III: Move or copy messages to Personal Folders,” and “Manage your mailbox IV: Archive old messages” provide a foundation on these topics.  </a:t>
            </a:r>
          </a:p>
          <a:p>
            <a:pPr marL="109538" indent="-109538"/>
            <a:r>
              <a:rPr lang="en-US" b="1"/>
              <a:t>Notes to trainer</a:t>
            </a:r>
            <a:r>
              <a:rPr lang="en-US"/>
              <a:t>: </a:t>
            </a:r>
          </a:p>
          <a:p>
            <a:pPr marL="109538" indent="-109538">
              <a:buFontTx/>
              <a:buChar char="•"/>
            </a:pPr>
            <a:r>
              <a:rPr lang="en-US"/>
              <a:t>For detailed help in customizing this template, see the very last slide. Also, look for additional lesson text in the notes pane of some slides.</a:t>
            </a:r>
          </a:p>
          <a:p>
            <a:pPr marL="109538" indent="-109538">
              <a:buFontTx/>
              <a:buChar char="•"/>
            </a:pPr>
            <a:r>
              <a:rPr lang="en-US" b="1"/>
              <a:t>Adobe Flash animations</a:t>
            </a:r>
            <a:r>
              <a:rPr lang="en-US"/>
              <a:t>: This template contains Flash animations. These will play in versions of Microsoft</a:t>
            </a:r>
            <a:r>
              <a:rPr lang="en-US" sz="800" baseline="30000">
                <a:cs typeface="Arial" charset="0"/>
              </a:rPr>
              <a:t>® </a:t>
            </a:r>
            <a:r>
              <a:rPr lang="en-US"/>
              <a:t>Office PowerPoint</a:t>
            </a:r>
            <a:r>
              <a:rPr lang="en-US" sz="800" baseline="30000">
                <a:cs typeface="Arial" charset="0"/>
              </a:rPr>
              <a:t>®</a:t>
            </a:r>
            <a:r>
              <a:rPr lang="en-US"/>
              <a:t> back to PowerPoint 2000. However: If you want to save this template in Microsoft Office PowerPoint 2007, save it in the earlier PowerPoint file format: </a:t>
            </a:r>
            <a:r>
              <a:rPr lang="en-US" b="1"/>
              <a:t>PowerPoint 97-2003 Presentation (*.ppt) </a:t>
            </a:r>
            <a:r>
              <a:rPr lang="en-US"/>
              <a:t>or </a:t>
            </a:r>
            <a:r>
              <a:rPr lang="en-US" b="1"/>
              <a:t>PowerPoint 97-2003 Template (*.pot) </a:t>
            </a:r>
            <a:r>
              <a:rPr lang="en-US"/>
              <a:t>(you’ll see the file types in the </a:t>
            </a:r>
            <a:r>
              <a:rPr lang="en-US" b="1"/>
              <a:t>Save As</a:t>
            </a:r>
            <a:r>
              <a:rPr lang="en-US"/>
              <a:t> dialog box, next to</a:t>
            </a:r>
            <a:r>
              <a:rPr lang="en-US" b="1"/>
              <a:t> Save as type)</a:t>
            </a:r>
            <a:r>
              <a:rPr lang="en-US"/>
              <a:t>. </a:t>
            </a:r>
            <a:br>
              <a:rPr lang="en-US"/>
            </a:br>
            <a:r>
              <a:rPr lang="en-US" b="1"/>
              <a:t>Warning:</a:t>
            </a:r>
            <a:r>
              <a:rPr lang="en-US"/>
              <a:t> If you save it in a PowerPoint 2007 file format, such as </a:t>
            </a:r>
            <a:r>
              <a:rPr lang="en-US" b="1"/>
              <a:t>PowerPoint Presentation (*.pptx)</a:t>
            </a:r>
            <a:r>
              <a:rPr lang="en-US"/>
              <a:t> or </a:t>
            </a:r>
            <a:r>
              <a:rPr lang="en-US" b="1"/>
              <a:t>PowerPoint Template (*.potx)</a:t>
            </a:r>
            <a:r>
              <a:rPr lang="en-US"/>
              <a:t>, the animations won’t be retained in the saved file.</a:t>
            </a:r>
            <a:endParaRPr lang="en-US" b="1"/>
          </a:p>
          <a:p>
            <a:pPr marL="109538" indent="-109538">
              <a:buFontTx/>
              <a:buChar char="•"/>
            </a:pPr>
            <a:r>
              <a:rPr lang="en-US" b="1"/>
              <a:t>Also</a:t>
            </a:r>
            <a:r>
              <a:rPr lang="en-US"/>
              <a:t>: Because this presentation contains Flash animations, saving the template may cause a warning message to appear regarding personal information. Unless you add information to the properties of the Flash file itself, this warning does not apply to this presentation. Click </a:t>
            </a:r>
            <a:r>
              <a:rPr lang="en-US" b="1"/>
              <a:t>OK</a:t>
            </a:r>
            <a:r>
              <a:rPr lang="en-US"/>
              <a:t> in the message.</a:t>
            </a:r>
          </a:p>
        </p:txBody>
      </p:sp>
    </p:spTree>
    <p:extLst>
      <p:ext uri="{BB962C8B-B14F-4D97-AF65-F5344CB8AC3E}">
        <p14:creationId xmlns:p14="http://schemas.microsoft.com/office/powerpoint/2010/main" val="284886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3200">
                <a:solidFill>
                  <a:srgbClr val="FF99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8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800"/>
            </a:lvl1pPr>
          </a:lstStyle>
          <a:p>
            <a:fld id="{943BC3E2-EB98-469B-961D-F72BBDBC0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A783F-CB1F-4C1F-9485-3BB98B2E86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52044"/>
      </p:ext>
    </p:extLst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73025"/>
            <a:ext cx="214153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313" y="73025"/>
            <a:ext cx="6273800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64B7B-C7F0-4CB5-9276-B7E3E54FE3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75632"/>
      </p:ext>
    </p:extLst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73025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79713" y="6345238"/>
            <a:ext cx="3302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1645765-AFA2-43E3-88A0-FDDE85CCBD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80556"/>
      </p:ext>
    </p:extLst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73025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79713" y="6345238"/>
            <a:ext cx="3302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CB0D2F1-D0AE-4216-AC00-5D18293468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30427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DCAF2-D4B7-41B9-AC10-074F69AF06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24082"/>
      </p:ext>
    </p:extLst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FC857-D953-4ADA-94D4-DE0CB88618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7824"/>
      </p:ext>
    </p:extLst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F14D6-200A-4368-B4DA-E061280D37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36386"/>
      </p:ext>
    </p:extLst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F80DF-6022-4200-8514-5271F2D235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73631"/>
      </p:ext>
    </p:extLst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AE597-A762-42D9-81FF-ACE1A5EE46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17015"/>
      </p:ext>
    </p:extLst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BA55A-6911-414A-953F-59A143C1A0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00523"/>
      </p:ext>
    </p:extLst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2EFD0-57FD-4312-9759-744E49F7A4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41609"/>
      </p:ext>
    </p:extLst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C798B-4C51-4DB9-85B7-77A11C8420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85387"/>
      </p:ext>
    </p:extLst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5"/>
          <a:srcRect/>
          <a:stretch>
            <a:fillRect r="-16866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spcAft>
                <a:spcPct val="75000"/>
              </a:spcAft>
            </a:pP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6200775"/>
            <a:ext cx="9144000" cy="6572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spcAft>
                <a:spcPct val="75000"/>
              </a:spcAft>
            </a:pP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914400"/>
            <a:ext cx="843121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73025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007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005AB4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9713" y="6345238"/>
            <a:ext cx="3302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5AB4"/>
                </a:solidFill>
              </a:defRPr>
            </a:lvl1pPr>
          </a:lstStyle>
          <a:p>
            <a:r>
              <a:rPr lang="en-US"/>
              <a:t>Manage your mailbox V: Retrieve, back up, or share messages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007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5AB4"/>
                </a:solidFill>
              </a:defRPr>
            </a:lvl1pPr>
          </a:lstStyle>
          <a:p>
            <a:fld id="{8712C4A4-6B2E-425D-8845-0CBF3B3EF1E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spd="med">
    <p:wipe dir="d"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2506" y="3583782"/>
            <a:ext cx="10876545" cy="266324"/>
          </a:xfrm>
        </p:spPr>
        <p:txBody>
          <a:bodyPr/>
          <a:lstStyle/>
          <a:p>
            <a:pPr algn="l"/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     </a:t>
            </a:r>
            <a:br>
              <a:rPr lang="en-US" sz="1400" dirty="0" smtClean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800" dirty="0" smtClean="0">
                <a:latin typeface="Arial Narrow" panose="020B0606020202030204" pitchFamily="34" charset="0"/>
              </a:rPr>
              <a:t>Purpose :	</a:t>
            </a:r>
            <a:r>
              <a:rPr lang="en-US" sz="1800" dirty="0">
                <a:latin typeface="Arial Narrow" panose="020B0606020202030204" pitchFamily="34" charset="0"/>
              </a:rPr>
              <a:t> </a:t>
            </a:r>
            <a:r>
              <a:rPr lang="en-US" sz="1800" dirty="0" smtClean="0">
                <a:latin typeface="Arial Narrow" panose="020B0606020202030204" pitchFamily="34" charset="0"/>
              </a:rPr>
              <a:t>   </a:t>
            </a:r>
            <a:r>
              <a:rPr lang="en-US" sz="1800" dirty="0" smtClean="0">
                <a:latin typeface="Arial Narrow" panose="020B0606020202030204" pitchFamily="34" charset="0"/>
              </a:rPr>
              <a:t>To </a:t>
            </a:r>
            <a:r>
              <a:rPr lang="en-US" sz="1800" dirty="0" smtClean="0">
                <a:latin typeface="Arial Narrow" panose="020B0606020202030204" pitchFamily="34" charset="0"/>
              </a:rPr>
              <a:t>assist HKBU young </a:t>
            </a:r>
            <a:r>
              <a:rPr lang="en-US" sz="1800" dirty="0" smtClean="0">
                <a:latin typeface="Arial Narrow" panose="020B0606020202030204" pitchFamily="34" charset="0"/>
              </a:rPr>
              <a:t>alumni to </a:t>
            </a:r>
            <a:r>
              <a:rPr lang="en-US" sz="1800" dirty="0" smtClean="0">
                <a:latin typeface="Arial Narrow" panose="020B0606020202030204" pitchFamily="34" charset="0"/>
              </a:rPr>
              <a:t>prepare for their future career development</a:t>
            </a:r>
            <a:br>
              <a:rPr lang="en-US" sz="1800" dirty="0" smtClean="0">
                <a:latin typeface="Arial Narrow" panose="020B0606020202030204" pitchFamily="34" charset="0"/>
              </a:rPr>
            </a:br>
            <a:r>
              <a:rPr lang="en-US" sz="1800" dirty="0" smtClean="0">
                <a:latin typeface="Arial Narrow" panose="020B0606020202030204" pitchFamily="34" charset="0"/>
              </a:rPr>
              <a:t>Target : 	    </a:t>
            </a:r>
            <a:r>
              <a:rPr lang="en-US" sz="1800" dirty="0" smtClean="0">
                <a:latin typeface="Arial Narrow" panose="020B0606020202030204" pitchFamily="34" charset="0"/>
              </a:rPr>
              <a:t>No </a:t>
            </a:r>
            <a:r>
              <a:rPr lang="en-US" sz="1800" dirty="0" smtClean="0">
                <a:latin typeface="Arial Narrow" panose="020B0606020202030204" pitchFamily="34" charset="0"/>
              </a:rPr>
              <a:t>more than 60 mentees with a focus on 2013 – 2015 HKBU graduates</a:t>
            </a:r>
            <a:br>
              <a:rPr lang="en-US" sz="1800" dirty="0" smtClean="0">
                <a:latin typeface="Arial Narrow" panose="020B0606020202030204" pitchFamily="34" charset="0"/>
              </a:rPr>
            </a:br>
            <a:r>
              <a:rPr lang="en-US" sz="1800" dirty="0" smtClean="0">
                <a:latin typeface="Arial Narrow" panose="020B0606020202030204" pitchFamily="34" charset="0"/>
              </a:rPr>
              <a:t>Mentors :       </a:t>
            </a:r>
            <a:r>
              <a:rPr lang="en-US" sz="1800" dirty="0" smtClean="0">
                <a:latin typeface="Arial Narrow" panose="020B0606020202030204" pitchFamily="34" charset="0"/>
              </a:rPr>
              <a:t>HKBU </a:t>
            </a:r>
            <a:r>
              <a:rPr lang="en-US" sz="1800" dirty="0" smtClean="0">
                <a:latin typeface="Arial Narrow" panose="020B0606020202030204" pitchFamily="34" charset="0"/>
              </a:rPr>
              <a:t>alumni with more than 10 years of working experience</a:t>
            </a:r>
            <a:br>
              <a:rPr lang="en-US" sz="1800" dirty="0" smtClean="0">
                <a:latin typeface="Arial Narrow" panose="020B0606020202030204" pitchFamily="34" charset="0"/>
              </a:rPr>
            </a:br>
            <a:r>
              <a:rPr lang="en-US" sz="1800" dirty="0" smtClean="0">
                <a:latin typeface="Arial Narrow" panose="020B0606020202030204" pitchFamily="34" charset="0"/>
              </a:rPr>
              <a:t>Ratio : </a:t>
            </a:r>
            <a:r>
              <a:rPr lang="en-US" sz="1800" dirty="0">
                <a:latin typeface="Arial Narrow" panose="020B0606020202030204" pitchFamily="34" charset="0"/>
              </a:rPr>
              <a:t> </a:t>
            </a:r>
            <a:r>
              <a:rPr lang="en-US" sz="1800" dirty="0" smtClean="0">
                <a:latin typeface="Arial Narrow" panose="020B0606020202030204" pitchFamily="34" charset="0"/>
              </a:rPr>
              <a:t>          </a:t>
            </a:r>
            <a:r>
              <a:rPr lang="en-US" sz="1800" dirty="0" smtClean="0">
                <a:latin typeface="Arial Narrow" panose="020B0606020202030204" pitchFamily="34" charset="0"/>
              </a:rPr>
              <a:t>1 </a:t>
            </a:r>
            <a:r>
              <a:rPr lang="en-US" sz="1800" dirty="0" smtClean="0">
                <a:latin typeface="Arial Narrow" panose="020B0606020202030204" pitchFamily="34" charset="0"/>
              </a:rPr>
              <a:t>mentor for no more than 2 mentees</a:t>
            </a:r>
            <a:br>
              <a:rPr lang="en-US" sz="1800" dirty="0" smtClean="0">
                <a:latin typeface="Arial Narrow" panose="020B0606020202030204" pitchFamily="34" charset="0"/>
              </a:rPr>
            </a:br>
            <a:r>
              <a:rPr lang="en-US" sz="1800" dirty="0" smtClean="0">
                <a:latin typeface="Arial Narrow" panose="020B0606020202030204" pitchFamily="34" charset="0"/>
              </a:rPr>
              <a:t>Mentoring :    </a:t>
            </a:r>
            <a:r>
              <a:rPr lang="en-US" sz="1800" dirty="0" smtClean="0">
                <a:latin typeface="Arial Narrow" panose="020B0606020202030204" pitchFamily="34" charset="0"/>
              </a:rPr>
              <a:t>Transfer </a:t>
            </a:r>
            <a:r>
              <a:rPr lang="en-US" sz="1800" dirty="0" smtClean="0">
                <a:latin typeface="Arial Narrow" panose="020B0606020202030204" pitchFamily="34" charset="0"/>
              </a:rPr>
              <a:t>of experience, expertise, knowledge and skill from mentors to mentees</a:t>
            </a:r>
            <a:br>
              <a:rPr lang="en-US" sz="1800" dirty="0" smtClean="0">
                <a:latin typeface="Arial Narrow" panose="020B0606020202030204" pitchFamily="34" charset="0"/>
              </a:rPr>
            </a:br>
            <a:r>
              <a:rPr lang="en-US" sz="1800" dirty="0" smtClean="0">
                <a:latin typeface="Arial Narrow" panose="020B0606020202030204" pitchFamily="34" charset="0"/>
              </a:rPr>
              <a:t>	     </a:t>
            </a:r>
            <a:r>
              <a:rPr lang="en-US" sz="1800" dirty="0" smtClean="0">
                <a:latin typeface="Arial Narrow" panose="020B0606020202030204" pitchFamily="34" charset="0"/>
              </a:rPr>
              <a:t>via </a:t>
            </a:r>
            <a:r>
              <a:rPr lang="en-US" sz="1800" dirty="0" smtClean="0">
                <a:latin typeface="Arial Narrow" panose="020B0606020202030204" pitchFamily="34" charset="0"/>
              </a:rPr>
              <a:t>4 workshops and face-to-face contact </a:t>
            </a:r>
            <a:r>
              <a:rPr lang="en-US" sz="1800" dirty="0" smtClean="0">
                <a:latin typeface="Arial Narrow" panose="020B0606020202030204" pitchFamily="34" charset="0"/>
              </a:rPr>
              <a:t>(</a:t>
            </a:r>
            <a:r>
              <a:rPr lang="en-US" sz="1800" dirty="0" smtClean="0">
                <a:latin typeface="Arial Narrow" panose="020B0606020202030204" pitchFamily="34" charset="0"/>
              </a:rPr>
              <a:t>including </a:t>
            </a:r>
            <a:r>
              <a:rPr lang="en-US" sz="1800" dirty="0" smtClean="0">
                <a:latin typeface="Arial Narrow" panose="020B0606020202030204" pitchFamily="34" charset="0"/>
              </a:rPr>
              <a:t>email and phone call )</a:t>
            </a:r>
            <a:br>
              <a:rPr lang="en-US" sz="1800" dirty="0" smtClean="0">
                <a:latin typeface="Arial Narrow" panose="020B0606020202030204" pitchFamily="34" charset="0"/>
              </a:rPr>
            </a:br>
            <a:r>
              <a:rPr lang="en-US" sz="1800" dirty="0" smtClean="0">
                <a:latin typeface="Arial Narrow" panose="020B0606020202030204" pitchFamily="34" charset="0"/>
              </a:rPr>
              <a:t>Fees : 	     </a:t>
            </a:r>
            <a:r>
              <a:rPr lang="en-US" sz="1800" dirty="0" smtClean="0">
                <a:latin typeface="Arial Narrow" panose="020B0606020202030204" pitchFamily="34" charset="0"/>
              </a:rPr>
              <a:t>Free  (All </a:t>
            </a:r>
            <a:r>
              <a:rPr lang="en-US" sz="1800" dirty="0" smtClean="0">
                <a:latin typeface="Arial Narrow" panose="020B0606020202030204" pitchFamily="34" charset="0"/>
              </a:rPr>
              <a:t>costs to be borne</a:t>
            </a:r>
            <a:r>
              <a:rPr lang="en-US" sz="1800" i="1" dirty="0" smtClean="0">
                <a:latin typeface="Arial Narrow" panose="020B0606020202030204" pitchFamily="34" charset="0"/>
              </a:rPr>
              <a:t> </a:t>
            </a:r>
            <a:r>
              <a:rPr lang="en-US" sz="1800" dirty="0" smtClean="0">
                <a:latin typeface="Arial Narrow" panose="020B0606020202030204" pitchFamily="34" charset="0"/>
              </a:rPr>
              <a:t>by HKBUAA, its </a:t>
            </a:r>
            <a:r>
              <a:rPr lang="en-US" sz="1800" dirty="0" smtClean="0">
                <a:latin typeface="Arial Narrow" panose="020B0606020202030204" pitchFamily="34" charset="0"/>
              </a:rPr>
              <a:t>Directors </a:t>
            </a:r>
            <a:r>
              <a:rPr lang="en-US" sz="1800" dirty="0" smtClean="0">
                <a:latin typeface="Arial Narrow" panose="020B0606020202030204" pitchFamily="34" charset="0"/>
              </a:rPr>
              <a:t>and / or Mentoring </a:t>
            </a:r>
            <a:r>
              <a:rPr lang="en-US" sz="1800" dirty="0" smtClean="0">
                <a:latin typeface="Arial Narrow" panose="020B0606020202030204" pitchFamily="34" charset="0"/>
              </a:rPr>
              <a:t>Programme</a:t>
            </a:r>
            <a:r>
              <a:rPr lang="en-US" sz="1800" dirty="0" smtClean="0">
                <a:latin typeface="Arial Narrow" panose="020B0606020202030204" pitchFamily="34" charset="0"/>
              </a:rPr>
              <a:t/>
            </a:r>
            <a:br>
              <a:rPr lang="en-US" sz="1800" dirty="0" smtClean="0">
                <a:latin typeface="Arial Narrow" panose="020B0606020202030204" pitchFamily="34" charset="0"/>
              </a:rPr>
            </a:br>
            <a:r>
              <a:rPr lang="en-US" sz="1800" dirty="0" smtClean="0">
                <a:latin typeface="Arial Narrow" panose="020B0606020202030204" pitchFamily="34" charset="0"/>
              </a:rPr>
              <a:t>	     </a:t>
            </a:r>
            <a:r>
              <a:rPr lang="en-US" sz="1800" dirty="0" smtClean="0">
                <a:latin typeface="Arial Narrow" panose="020B0606020202030204" pitchFamily="34" charset="0"/>
              </a:rPr>
              <a:t>Committee Members</a:t>
            </a:r>
            <a:r>
              <a:rPr lang="en-US" sz="1800" dirty="0" smtClean="0">
                <a:latin typeface="Arial Narrow" panose="020B0606020202030204" pitchFamily="34" charset="0"/>
              </a:rPr>
              <a:t>)</a:t>
            </a:r>
            <a:br>
              <a:rPr lang="en-US" sz="1800" dirty="0" smtClean="0">
                <a:latin typeface="Arial Narrow" panose="020B0606020202030204" pitchFamily="34" charset="0"/>
              </a:rPr>
            </a:br>
            <a:r>
              <a:rPr lang="en-US" sz="1800" dirty="0" smtClean="0">
                <a:latin typeface="Arial Narrow" panose="020B0606020202030204" pitchFamily="34" charset="0"/>
              </a:rPr>
              <a:t> Period :	     </a:t>
            </a:r>
            <a:r>
              <a:rPr lang="en-US" sz="1800" dirty="0" smtClean="0">
                <a:latin typeface="Arial Narrow" panose="020B0606020202030204" pitchFamily="34" charset="0"/>
              </a:rPr>
              <a:t>12 </a:t>
            </a:r>
            <a:r>
              <a:rPr lang="en-US" sz="1800" dirty="0" smtClean="0">
                <a:latin typeface="Arial Narrow" panose="020B0606020202030204" pitchFamily="34" charset="0"/>
              </a:rPr>
              <a:t>months commencing from June 2015</a:t>
            </a:r>
            <a:br>
              <a:rPr lang="en-US" sz="1800" dirty="0" smtClean="0">
                <a:latin typeface="Arial Narrow" panose="020B0606020202030204" pitchFamily="34" charset="0"/>
              </a:rPr>
            </a:br>
            <a:r>
              <a:rPr lang="en-US" sz="1800" dirty="0" smtClean="0">
                <a:latin typeface="Arial Narrow" panose="020B0606020202030204" pitchFamily="34" charset="0"/>
              </a:rPr>
              <a:t> </a:t>
            </a:r>
            <a:r>
              <a:rPr lang="en-US" sz="1800" dirty="0" smtClean="0">
                <a:latin typeface="Arial Narrow" panose="020B0606020202030204" pitchFamily="34" charset="0"/>
              </a:rPr>
              <a:t>Application/Enquiry:    </a:t>
            </a:r>
            <a:r>
              <a:rPr lang="en-US" sz="1800" dirty="0">
                <a:latin typeface="Arial Narrow" panose="020B0606020202030204" pitchFamily="34" charset="0"/>
              </a:rPr>
              <a:t> </a:t>
            </a:r>
            <a:r>
              <a:rPr lang="en-US" sz="1800" dirty="0" smtClean="0">
                <a:latin typeface="Arial Narrow" panose="020B0606020202030204" pitchFamily="34" charset="0"/>
              </a:rPr>
              <a:t>    </a:t>
            </a:r>
            <a:r>
              <a:rPr lang="en-US" sz="1800" dirty="0" smtClean="0">
                <a:latin typeface="Arial Narrow" panose="020B0606020202030204" pitchFamily="34" charset="0"/>
              </a:rPr>
              <a:t>Mr</a:t>
            </a:r>
            <a:r>
              <a:rPr lang="en-US" sz="1800" dirty="0" smtClean="0">
                <a:latin typeface="Arial Narrow" panose="020B0606020202030204" pitchFamily="34" charset="0"/>
              </a:rPr>
              <a:t>. Arnold Chan </a:t>
            </a:r>
            <a:r>
              <a:rPr lang="en-US" sz="1800" dirty="0">
                <a:latin typeface="Arial Narrow" panose="020B0606020202030204" pitchFamily="34" charset="0"/>
              </a:rPr>
              <a:t>(</a:t>
            </a:r>
            <a:r>
              <a:rPr lang="en-US" sz="1800" dirty="0" smtClean="0">
                <a:latin typeface="Arial Narrow" panose="020B0606020202030204" pitchFamily="34" charset="0"/>
              </a:rPr>
              <a:t>email : acbkfam@gmail.com)</a:t>
            </a:r>
            <a:r>
              <a:rPr lang="en-US" sz="1800" dirty="0" smtClean="0">
                <a:latin typeface="Arial Narrow" panose="020B0606020202030204" pitchFamily="34" charset="0"/>
              </a:rPr>
              <a:t/>
            </a:r>
            <a:br>
              <a:rPr lang="en-US" sz="1800" dirty="0" smtClean="0">
                <a:latin typeface="Arial Narrow" panose="020B0606020202030204" pitchFamily="34" charset="0"/>
              </a:rPr>
            </a:br>
            <a:r>
              <a:rPr lang="en-US" sz="1800" dirty="0">
                <a:latin typeface="Arial Narrow" panose="020B0606020202030204" pitchFamily="34" charset="0"/>
              </a:rPr>
              <a:t> </a:t>
            </a:r>
            <a:r>
              <a:rPr lang="en-US" sz="1800" dirty="0" smtClean="0">
                <a:latin typeface="Arial Narrow" panose="020B0606020202030204" pitchFamily="34" charset="0"/>
              </a:rPr>
              <a:t>                                  </a:t>
            </a:r>
            <a:r>
              <a:rPr lang="en-US" sz="1800" dirty="0">
                <a:latin typeface="Arial Narrow" panose="020B0606020202030204" pitchFamily="34" charset="0"/>
              </a:rPr>
              <a:t/>
            </a:r>
            <a:br>
              <a:rPr lang="en-US" sz="1800" dirty="0">
                <a:latin typeface="Arial Narrow" panose="020B0606020202030204" pitchFamily="34" charset="0"/>
              </a:rPr>
            </a:br>
            <a:endParaRPr lang="en-US" sz="1800" dirty="0">
              <a:latin typeface="Arial Narrow" panose="020B0606020202030204" pitchFamily="34" charset="0"/>
              <a:cs typeface="Tahoma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2645" y="5400674"/>
            <a:ext cx="8169441" cy="724069"/>
          </a:xfrm>
        </p:spPr>
        <p:txBody>
          <a:bodyPr/>
          <a:lstStyle/>
          <a:p>
            <a:r>
              <a:rPr lang="en-US" b="1" dirty="0" smtClean="0"/>
              <a:t>Joining HKBUAA : www.app.hkbuaa.hk</a:t>
            </a:r>
            <a:endParaRPr lang="en-US" b="1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gray">
          <a:xfrm>
            <a:off x="878306" y="1020933"/>
            <a:ext cx="77844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dirty="0" smtClean="0"/>
          </a:p>
          <a:p>
            <a:pPr algn="ctr">
              <a:spcBef>
                <a:spcPct val="50000"/>
              </a:spcBef>
            </a:pPr>
            <a:r>
              <a:rPr lang="en-US" sz="2400" dirty="0" smtClean="0"/>
              <a:t>Mentoring </a:t>
            </a:r>
            <a:r>
              <a:rPr lang="en-US" sz="2400" dirty="0" smtClean="0"/>
              <a:t>Programme </a:t>
            </a:r>
            <a:r>
              <a:rPr lang="en-US" sz="2400" dirty="0" smtClean="0"/>
              <a:t>2015-2016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962" y="152154"/>
            <a:ext cx="4191117" cy="137661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  <p:bldP spid="8196" grpId="0" autoUpdateAnimBg="0"/>
    </p:bldLst>
  </p:timing>
</p:sld>
</file>

<file path=ppt/theme/theme1.xml><?xml version="1.0" encoding="utf-8"?>
<a:theme xmlns:a="http://schemas.openxmlformats.org/drawingml/2006/main" name="10250555">
  <a:themeElements>
    <a:clrScheme name="1_Default Design 13">
      <a:dk1>
        <a:srgbClr val="7B7A8E"/>
      </a:dk1>
      <a:lt1>
        <a:srgbClr val="FFFFFF"/>
      </a:lt1>
      <a:dk2>
        <a:srgbClr val="9B9AB3"/>
      </a:dk2>
      <a:lt2>
        <a:srgbClr val="FFFFFF"/>
      </a:lt2>
      <a:accent1>
        <a:srgbClr val="807EB0"/>
      </a:accent1>
      <a:accent2>
        <a:srgbClr val="333399"/>
      </a:accent2>
      <a:accent3>
        <a:srgbClr val="CBCAD6"/>
      </a:accent3>
      <a:accent4>
        <a:srgbClr val="DADADA"/>
      </a:accent4>
      <a:accent5>
        <a:srgbClr val="C0C0D4"/>
      </a:accent5>
      <a:accent6>
        <a:srgbClr val="2D2D8A"/>
      </a:accent6>
      <a:hlink>
        <a:srgbClr val="DEE8F9"/>
      </a:hlink>
      <a:folHlink>
        <a:srgbClr val="D1CFF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7B7A8E"/>
        </a:dk1>
        <a:lt1>
          <a:srgbClr val="FFFFFF"/>
        </a:lt1>
        <a:dk2>
          <a:srgbClr val="9B9AB3"/>
        </a:dk2>
        <a:lt2>
          <a:srgbClr val="FFFFFF"/>
        </a:lt2>
        <a:accent1>
          <a:srgbClr val="807EB0"/>
        </a:accent1>
        <a:accent2>
          <a:srgbClr val="333399"/>
        </a:accent2>
        <a:accent3>
          <a:srgbClr val="CBCAD6"/>
        </a:accent3>
        <a:accent4>
          <a:srgbClr val="DADADA"/>
        </a:accent4>
        <a:accent5>
          <a:srgbClr val="C0C0D4"/>
        </a:accent5>
        <a:accent6>
          <a:srgbClr val="2D2D8A"/>
        </a:accent6>
        <a:hlink>
          <a:srgbClr val="DEE8F9"/>
        </a:hlink>
        <a:folHlink>
          <a:srgbClr val="D1CFF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91E4CDD4-DE60-4729-8A5A-A93BD1435C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F53758-C0ED-442F-90B4-59DE126AF789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 Outlook 2007—Manage your mailbox V Retrieve, back up, or share messages</Template>
  <TotalTime>268</TotalTime>
  <Words>191</Words>
  <Application>Microsoft Office PowerPoint</Application>
  <PresentationFormat>如螢幕大小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10250555</vt:lpstr>
      <vt:lpstr>        Purpose :     To assist HKBU young alumni to prepare for their future career development Target :      No more than 60 mentees with a focus on 2013 – 2015 HKBU graduates Mentors :       HKBU alumni with more than 10 years of working experience Ratio :            1 mentor for no more than 2 mentees Mentoring :    Transfer of experience, expertise, knowledge and skill from mentors to mentees       via 4 workshops and face-to-face contact (including email and phone call ) Fees :       Free  (All costs to be borne by HKBUAA, its Directors and / or Mentoring Programme       Committee Members)  Period :      12 months commencing from June 2015  Application/Enquiry:         Mr. Arnold Chan (email : acbkfam@gmail.com)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Microsoft® Office  Outlook® 2007 Training</dc:title>
  <dc:creator>Longo</dc:creator>
  <cp:lastModifiedBy>Windows 使用者</cp:lastModifiedBy>
  <cp:revision>14</cp:revision>
  <dcterms:created xsi:type="dcterms:W3CDTF">2015-03-25T08:48:21Z</dcterms:created>
  <dcterms:modified xsi:type="dcterms:W3CDTF">2015-04-15T02:32:06Z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TC102505559990</vt:lpwstr>
  </property>
</Properties>
</file>